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7" r:id="rId3"/>
    <p:sldId id="258" r:id="rId4"/>
    <p:sldId id="261" r:id="rId5"/>
    <p:sldId id="260" r:id="rId6"/>
    <p:sldId id="264" r:id="rId7"/>
    <p:sldId id="263" r:id="rId8"/>
    <p:sldId id="265" r:id="rId9"/>
    <p:sldId id="262" r:id="rId10"/>
    <p:sldId id="266" r:id="rId11"/>
    <p:sldId id="267" r:id="rId12"/>
    <p:sldId id="269" r:id="rId13"/>
    <p:sldId id="268" r:id="rId14"/>
    <p:sldId id="270" r:id="rId15"/>
    <p:sldId id="274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9900"/>
    <a:srgbClr val="41233F"/>
    <a:srgbClr val="A598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1BD3C-1B5B-4CB4-9987-4D649FDB98C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8A3B1-B321-4608-886B-026C47DE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6C3F-963B-4052-90D1-24F64D34AC5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C209-B861-4FB6-AFCD-D8212506D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C209-B861-4FB6-AFCD-D8212506DC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C209-B861-4FB6-AFCD-D8212506DC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40A22-EF17-431B-8271-F9BD57C94DD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A8E7-0D6F-4EDD-86BE-E808B6F4D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7252" y="71414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Франц Кафка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Портрет Каф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1214422"/>
            <a:ext cx="3804073" cy="507209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85800" dist="50800" dir="5400000" algn="ctr" rotWithShape="0">
              <a:srgbClr val="000000">
                <a:alpha val="72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1142984"/>
            <a:ext cx="457203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latin typeface="Century Gothic" pitchFamily="34" charset="0"/>
              </a:rPr>
              <a:t>Родился в Праге (Австро-Венгрия) 3 июля 1883 г. – умер 3 июня 1924 г. в Вене (Австрия).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Century Gothic" pitchFamily="34" charset="0"/>
              </a:rPr>
              <a:t>Немецкий писатель </a:t>
            </a:r>
            <a:r>
              <a:rPr lang="en-US" dirty="0" smtClean="0">
                <a:latin typeface="Century Gothic" pitchFamily="34" charset="0"/>
              </a:rPr>
              <a:t>XX</a:t>
            </a:r>
            <a:r>
              <a:rPr lang="ru-RU" dirty="0" smtClean="0">
                <a:latin typeface="Century Gothic" pitchFamily="34" charset="0"/>
              </a:rPr>
              <a:t> в., большая часть произведений которого опубликована посмертно, против воли автора, его близким другом Максом Бродом.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Century Gothic" pitchFamily="34" charset="0"/>
              </a:rPr>
              <a:t>Абсурд и страх перед внешним миром и сильным авторитетом – основные идеи книг и рассказов Кафки, что делает его произведения уникальными в мировой литературе.</a:t>
            </a:r>
          </a:p>
          <a:p>
            <a:pPr algn="just"/>
            <a:r>
              <a:rPr lang="ru-RU" dirty="0" smtClean="0">
                <a:latin typeface="Century Gothic" pitchFamily="34" charset="0"/>
              </a:rPr>
              <a:t>«Никто еще не догадался, что произведения Кафки – кошмары, кошмары вплоть до безумных подробностей». Х.Л.Борхес.</a:t>
            </a:r>
          </a:p>
          <a:p>
            <a:pPr algn="just"/>
            <a:endParaRPr lang="ru-RU" dirty="0" smtClean="0">
              <a:latin typeface="Century Gothic" pitchFamily="34" charset="0"/>
            </a:endParaRPr>
          </a:p>
          <a:p>
            <a:pPr algn="just"/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7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7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7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7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7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48" y="857232"/>
            <a:ext cx="421484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entury Gothic" pitchFamily="34" charset="0"/>
              </a:rPr>
              <a:t>В «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Америке</a:t>
            </a:r>
            <a:r>
              <a:rPr lang="ru-RU" sz="2400" dirty="0" smtClean="0">
                <a:latin typeface="Century Gothic" pitchFamily="34" charset="0"/>
              </a:rPr>
              <a:t>» Ф.Кафка впервые использует свой коронный литературный прием: изображение действительности без какого-либо авторского комментария, через сознание персонажа.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entury Gothic" pitchFamily="34" charset="0"/>
              </a:rPr>
              <a:t>«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Америка</a:t>
            </a:r>
            <a:r>
              <a:rPr lang="ru-RU" sz="2400" dirty="0" smtClean="0">
                <a:latin typeface="Century Gothic" pitchFamily="34" charset="0"/>
              </a:rPr>
              <a:t>» – первый роман Ф.Кафки и «</a:t>
            </a:r>
            <a:r>
              <a:rPr lang="ru-RU" sz="2400" b="1" dirty="0" smtClean="0">
                <a:solidFill>
                  <a:srgbClr val="FF9900"/>
                </a:solidFill>
                <a:latin typeface="Century Gothic" pitchFamily="34" charset="0"/>
              </a:rPr>
              <a:t>Замок</a:t>
            </a:r>
            <a:r>
              <a:rPr lang="ru-RU" sz="2400" dirty="0" smtClean="0">
                <a:latin typeface="Century Gothic" pitchFamily="34" charset="0"/>
              </a:rPr>
              <a:t>» так и остались неоконченными.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7" name="Рисунок 6" descr="Америка.jpg"/>
          <p:cNvPicPr>
            <a:picLocks noChangeAspect="1"/>
          </p:cNvPicPr>
          <p:nvPr/>
        </p:nvPicPr>
        <p:blipFill>
          <a:blip r:embed="rId2"/>
          <a:srcRect l="1845" r="4083"/>
          <a:stretch>
            <a:fillRect/>
          </a:stretch>
        </p:blipFill>
        <p:spPr>
          <a:xfrm>
            <a:off x="500034" y="785794"/>
            <a:ext cx="3643338" cy="49291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25500" dist="50800" dir="5400000" algn="ctr" rotWithShape="0">
              <a:srgbClr val="000000">
                <a:alpha val="55000"/>
              </a:srgbClr>
            </a:outerShdw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428604"/>
            <a:ext cx="814393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i="1" dirty="0" smtClean="0">
                <a:latin typeface="Century Gothic" pitchFamily="34" charset="0"/>
              </a:rPr>
              <a:t>«1. Человек сам решает, где ему жить. Но, разрывая связь со своей Родиной, он теряет свои корни. Обычно своя культура забывается, а новая не прививается. И думающий человек оказывается в оглушительном вакууме и одиночестве.</a:t>
            </a:r>
          </a:p>
          <a:p>
            <a:pPr algn="just">
              <a:spcAft>
                <a:spcPts val="600"/>
              </a:spcAft>
            </a:pPr>
            <a:r>
              <a:rPr lang="ru-RU" sz="1600" i="1" dirty="0" smtClean="0">
                <a:latin typeface="Century Gothic" pitchFamily="34" charset="0"/>
              </a:rPr>
              <a:t>2. Независимо от того, кто, где живет - люди приспосабливаются к правилам любого общества. Это закон и бессмысленно его оспаривать.</a:t>
            </a:r>
          </a:p>
          <a:p>
            <a:pPr algn="just">
              <a:spcAft>
                <a:spcPts val="600"/>
              </a:spcAft>
            </a:pPr>
            <a:r>
              <a:rPr lang="ru-RU" sz="1600" i="1" dirty="0" smtClean="0">
                <a:latin typeface="Century Gothic" pitchFamily="34" charset="0"/>
              </a:rPr>
              <a:t>3. Бюрократия она есть бюрократия везде, с ней спорить бесполезно.</a:t>
            </a:r>
            <a:br>
              <a:rPr lang="ru-RU" sz="1600" i="1" dirty="0" smtClean="0">
                <a:latin typeface="Century Gothic" pitchFamily="34" charset="0"/>
              </a:rPr>
            </a:br>
            <a:r>
              <a:rPr lang="ru-RU" sz="1600" i="1" dirty="0" smtClean="0">
                <a:latin typeface="Century Gothic" pitchFamily="34" charset="0"/>
              </a:rPr>
              <a:t>Поэтому нужно просто поменять к ней отношение, только и всего.</a:t>
            </a:r>
          </a:p>
          <a:p>
            <a:pPr algn="just">
              <a:spcAft>
                <a:spcPts val="600"/>
              </a:spcAft>
            </a:pPr>
            <a:r>
              <a:rPr lang="ru-RU" sz="1600" i="1" dirty="0" smtClean="0">
                <a:latin typeface="Century Gothic" pitchFamily="34" charset="0"/>
              </a:rPr>
              <a:t>4. Не противопоставлять себя государству. Примеры новейшей истории показали всем, что лучше это не делать и даже олигархам. Государство все равно сильнее. Зачем уподобляться теленку, который бодается с дубом. Нужно искать более приемлемые варианты сотрудничества.</a:t>
            </a:r>
          </a:p>
          <a:p>
            <a:pPr algn="just">
              <a:spcAft>
                <a:spcPts val="600"/>
              </a:spcAft>
            </a:pPr>
            <a:r>
              <a:rPr lang="ru-RU" sz="1600" i="1" dirty="0" smtClean="0">
                <a:latin typeface="Century Gothic" pitchFamily="34" charset="0"/>
              </a:rPr>
              <a:t>5. Для среднестатистического человека лучше вообще ни с какими государствами дело не иметь, а научиться жить в параллельном мире, при этом не нарушая законов.</a:t>
            </a:r>
          </a:p>
          <a:p>
            <a:pPr algn="just">
              <a:spcAft>
                <a:spcPts val="600"/>
              </a:spcAft>
            </a:pPr>
            <a:r>
              <a:rPr lang="ru-RU" sz="1600" i="1" dirty="0" smtClean="0">
                <a:latin typeface="Century Gothic" pitchFamily="34" charset="0"/>
              </a:rPr>
              <a:t>6. Смотреть на мир трезвыми глазами, учиться называть вещи своими именами и быть открытым для приема новой информации и не блокировать себя. Ведь иногда, как бы парадоксально это не звучало, наши оппоненты - это часть нас самих. Просто мы пока не хотим себе в этом признаться. А надо бы!»</a:t>
            </a:r>
            <a:endParaRPr lang="ru-RU" sz="1600" i="1" dirty="0" smtClean="0"/>
          </a:p>
          <a:p>
            <a:pPr algn="r">
              <a:spcAft>
                <a:spcPts val="600"/>
              </a:spcAft>
            </a:pPr>
            <a:r>
              <a:rPr lang="ru-RU" sz="1600" b="1" dirty="0" smtClean="0">
                <a:latin typeface="Century Gothic" pitchFamily="34" charset="0"/>
              </a:rPr>
              <a:t>Из Послесловия к роману </a:t>
            </a:r>
            <a:r>
              <a:rPr lang="ru-RU" sz="1600" b="1" dirty="0" smtClean="0">
                <a:latin typeface="Century Gothic" pitchFamily="34" charset="0"/>
              </a:rPr>
              <a:t>«Америка» </a:t>
            </a:r>
            <a:r>
              <a:rPr lang="ru-RU" sz="1600" b="1" dirty="0" smtClean="0">
                <a:latin typeface="Century Gothic" pitchFamily="34" charset="0"/>
              </a:rPr>
              <a:t>Ф.Кафки </a:t>
            </a:r>
            <a:r>
              <a:rPr lang="ru-RU" sz="1600" b="1" dirty="0" err="1" smtClean="0">
                <a:latin typeface="Century Gothic" pitchFamily="34" charset="0"/>
              </a:rPr>
              <a:t>М.Рудницкого</a:t>
            </a:r>
            <a:endParaRPr lang="ru-RU" sz="16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357166"/>
            <a:ext cx="471490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Неоконченный роман Ф.Кафки «</a:t>
            </a:r>
            <a:r>
              <a:rPr lang="ru-RU" sz="2000" b="1" dirty="0" smtClean="0">
                <a:solidFill>
                  <a:srgbClr val="FF9900"/>
                </a:solidFill>
                <a:latin typeface="Century Gothic" pitchFamily="34" charset="0"/>
              </a:rPr>
              <a:t>Процесс</a:t>
            </a:r>
            <a:r>
              <a:rPr lang="ru-RU" sz="2000" dirty="0" smtClean="0">
                <a:latin typeface="Century Gothic" pitchFamily="34" charset="0"/>
              </a:rPr>
              <a:t>» считается одним из лучших образцов </a:t>
            </a:r>
            <a:r>
              <a:rPr lang="ru-RU" sz="2000" dirty="0" err="1" smtClean="0">
                <a:latin typeface="Century Gothic" pitchFamily="34" charset="0"/>
              </a:rPr>
              <a:t>пост-модернистского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абсурдизма</a:t>
            </a:r>
            <a:r>
              <a:rPr lang="ru-RU" sz="2000" dirty="0" smtClean="0">
                <a:latin typeface="Century Gothic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Произведение вызывает у читателя огромное количество эмоций и переживаний за главного героя, даёт возможность задуматься над вещами, которые никогда не тревожили ранее. 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Это произведение не оставит равнодушным ни одного человека, который познакомится с его сюжетом.</a:t>
            </a:r>
            <a:r>
              <a:rPr lang="ru-RU" sz="2000" dirty="0" smtClean="0">
                <a:latin typeface="Arial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Century Gothic" pitchFamily="34" charset="0"/>
              </a:rPr>
              <a:t>«Никто не знает, что случится с ним завтра, в какой процесс он попадет и чем этот процесс </a:t>
            </a:r>
            <a:r>
              <a:rPr lang="ru-RU" sz="2000" b="1" dirty="0" smtClean="0">
                <a:latin typeface="Century Gothic" pitchFamily="34" charset="0"/>
              </a:rPr>
              <a:t>завершится», </a:t>
            </a:r>
            <a:r>
              <a:rPr lang="ru-RU" sz="2000" b="1" dirty="0" smtClean="0">
                <a:latin typeface="Century Gothic" pitchFamily="34" charset="0"/>
              </a:rPr>
              <a:t>– говорит нам Кафка.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6" name="Рисунок 5" descr="Процес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3214710" cy="497361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23900" dist="50800" dir="5400000" algn="ctr" rotWithShape="0">
              <a:srgbClr val="000000">
                <a:alpha val="49000"/>
              </a:srgbClr>
            </a:outerShdw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цес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500042"/>
            <a:ext cx="3715054" cy="54292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98500" dist="50800" dir="5400000" algn="ctr" rotWithShape="0">
              <a:srgbClr val="000000">
                <a:alpha val="54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71480"/>
            <a:ext cx="4286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Цитаты из романа «</a:t>
            </a:r>
            <a:r>
              <a:rPr lang="ru-RU" b="1" dirty="0" smtClean="0">
                <a:solidFill>
                  <a:srgbClr val="FF9900"/>
                </a:solidFill>
                <a:latin typeface="Century Gothic" pitchFamily="34" charset="0"/>
              </a:rPr>
              <a:t>Процесс</a:t>
            </a:r>
            <a:r>
              <a:rPr lang="ru-RU" dirty="0" smtClean="0">
                <a:latin typeface="Century Gothic" pitchFamily="34" charset="0"/>
              </a:rPr>
              <a:t>»</a:t>
            </a:r>
          </a:p>
          <a:p>
            <a:endParaRPr lang="ru-RU" dirty="0" smtClean="0">
              <a:latin typeface="Century Gothic" pitchFamily="34" charset="0"/>
            </a:endParaRPr>
          </a:p>
          <a:p>
            <a:pPr algn="just"/>
            <a:r>
              <a:rPr lang="ru-RU" dirty="0" smtClean="0">
                <a:latin typeface="Century Gothic" pitchFamily="34" charset="0"/>
              </a:rPr>
              <a:t>«Ищете смысл, а творите такую бессмыслицу, что и не придумаешь». </a:t>
            </a:r>
          </a:p>
          <a:p>
            <a:pPr algn="just"/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«...бывают случаи, когда приговор можно вдруг услыхать неожиданно, от кого угодно, когда угодно». </a:t>
            </a:r>
          </a:p>
          <a:p>
            <a:pPr algn="just"/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«Только не останавливаться на полдороге, это самое бессмысленное не только в делах, но и вообще всегда и везде». </a:t>
            </a:r>
          </a:p>
          <a:p>
            <a:pPr algn="just"/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«Не обращай ни на кого внимания, делай, как считаешь правильным». 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714356"/>
            <a:ext cx="464347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smtClean="0">
                <a:solidFill>
                  <a:srgbClr val="FF9900"/>
                </a:solidFill>
                <a:latin typeface="Century Gothic" pitchFamily="34" charset="0"/>
              </a:rPr>
              <a:t>Замок</a:t>
            </a:r>
            <a:r>
              <a:rPr lang="ru-RU" sz="2000" dirty="0" smtClean="0">
                <a:latin typeface="Century Gothic" pitchFamily="34" charset="0"/>
              </a:rPr>
              <a:t>» Франца Кафки признан одной из главных книг ХХ столетия. Сюжет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романа </a:t>
            </a:r>
            <a:r>
              <a:rPr lang="en-US" sz="2000" dirty="0" smtClean="0">
                <a:latin typeface="Century Gothic" pitchFamily="34" charset="0"/>
              </a:rPr>
              <a:t>– </a:t>
            </a:r>
            <a:r>
              <a:rPr lang="ru-RU" sz="2000" dirty="0" smtClean="0">
                <a:latin typeface="Century Gothic" pitchFamily="34" charset="0"/>
              </a:rPr>
              <a:t>поиски дороги, ведущей к Замку</a:t>
            </a:r>
            <a:r>
              <a:rPr lang="en-US" sz="2000" dirty="0" smtClean="0">
                <a:latin typeface="Century Gothic" pitchFamily="34" charset="0"/>
              </a:rPr>
              <a:t>. </a:t>
            </a:r>
            <a:r>
              <a:rPr lang="ru-RU" sz="2000" dirty="0" smtClean="0">
                <a:latin typeface="Century Gothic" pitchFamily="34" charset="0"/>
              </a:rPr>
              <a:t> </a:t>
            </a:r>
            <a:endParaRPr lang="en-US" sz="2000" dirty="0" smtClean="0">
              <a:latin typeface="Century Gothic" pitchFamily="34" charset="0"/>
            </a:endParaRPr>
          </a:p>
          <a:p>
            <a:pPr algn="just">
              <a:spcAft>
                <a:spcPts val="600"/>
              </a:spcAft>
            </a:pPr>
            <a:endParaRPr lang="en-US" sz="2000" dirty="0" smtClean="0">
              <a:latin typeface="Century Gothic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Каждое новое прочтение «</a:t>
            </a:r>
            <a:r>
              <a:rPr lang="ru-RU" sz="2000" b="1" dirty="0" smtClean="0">
                <a:solidFill>
                  <a:srgbClr val="FF9900"/>
                </a:solidFill>
                <a:latin typeface="Century Gothic" pitchFamily="34" charset="0"/>
              </a:rPr>
              <a:t>Замка</a:t>
            </a:r>
            <a:r>
              <a:rPr lang="ru-RU" sz="2000" dirty="0" smtClean="0">
                <a:latin typeface="Century Gothic" pitchFamily="34" charset="0"/>
              </a:rPr>
              <a:t>» – это новый рисунок пути, которым бредет в лабиринте романа читательское сознание… </a:t>
            </a:r>
            <a:endParaRPr lang="ru-RU" sz="2000" dirty="0" smtClean="0"/>
          </a:p>
          <a:p>
            <a:pPr algn="just">
              <a:spcAft>
                <a:spcPts val="600"/>
              </a:spcAft>
            </a:pPr>
            <a:endParaRPr lang="ru-RU" sz="2000" dirty="0" smtClean="0">
              <a:latin typeface="Century Gothic" pitchFamily="34" charset="0"/>
            </a:endParaRPr>
          </a:p>
        </p:txBody>
      </p:sp>
      <p:pic>
        <p:nvPicPr>
          <p:cNvPr id="5" name="Рисунок 4" descr="замок2.jpg"/>
          <p:cNvPicPr>
            <a:picLocks noChangeAspect="1"/>
          </p:cNvPicPr>
          <p:nvPr/>
        </p:nvPicPr>
        <p:blipFill>
          <a:blip r:embed="rId2"/>
          <a:srcRect t="2076" r="1562" b="368"/>
          <a:stretch>
            <a:fillRect/>
          </a:stretch>
        </p:blipFill>
        <p:spPr>
          <a:xfrm>
            <a:off x="642910" y="714356"/>
            <a:ext cx="2805841" cy="37678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23900" dist="508000" dir="762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4714884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entury Gothic" pitchFamily="34" charset="0"/>
              </a:rPr>
              <a:t>“</a:t>
            </a:r>
            <a:r>
              <a:rPr lang="ru-RU" sz="2000" dirty="0" smtClean="0">
                <a:latin typeface="Century Gothic" pitchFamily="34" charset="0"/>
              </a:rPr>
              <a:t>Роман «</a:t>
            </a:r>
            <a:r>
              <a:rPr lang="ru-RU" sz="2000" b="1" dirty="0" smtClean="0">
                <a:solidFill>
                  <a:srgbClr val="FF9900"/>
                </a:solidFill>
                <a:latin typeface="Century Gothic" pitchFamily="34" charset="0"/>
              </a:rPr>
              <a:t>Замок</a:t>
            </a:r>
            <a:r>
              <a:rPr lang="ru-RU" sz="2000" dirty="0" smtClean="0">
                <a:latin typeface="Century Gothic" pitchFamily="34" charset="0"/>
              </a:rPr>
              <a:t>» можно назвать теологией в действии, хотя прежде всего это описание странствий души человека в поисках спасения, который пытается выведать у предметов мира их верховную тайну, а в женщинах найти печать бога, который сокрыт в них</a:t>
            </a:r>
            <a:r>
              <a:rPr lang="en-US" sz="2000" dirty="0" smtClean="0">
                <a:latin typeface="Century Gothic" pitchFamily="34" charset="0"/>
              </a:rPr>
              <a:t>”</a:t>
            </a:r>
            <a:r>
              <a:rPr lang="ru-RU" sz="2000" dirty="0" smtClean="0">
                <a:latin typeface="Century Gothic" pitchFamily="34" charset="0"/>
              </a:rPr>
              <a:t>. </a:t>
            </a:r>
            <a:endParaRPr lang="en-US" sz="2000" dirty="0" smtClean="0">
              <a:latin typeface="Century Gothic" pitchFamily="34" charset="0"/>
            </a:endParaRPr>
          </a:p>
          <a:p>
            <a:pPr algn="r"/>
            <a:r>
              <a:rPr lang="ru-RU" sz="2000" b="1" dirty="0" smtClean="0">
                <a:latin typeface="Century Gothic" pitchFamily="34" charset="0"/>
              </a:rPr>
              <a:t>Альберт Камю</a:t>
            </a:r>
            <a:endParaRPr lang="ru-RU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071546"/>
            <a:ext cx="71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smtClean="0">
                <a:solidFill>
                  <a:srgbClr val="00B0F0"/>
                </a:solidFill>
                <a:latin typeface="Century Gothic" pitchFamily="34" charset="0"/>
              </a:rPr>
              <a:t>Ангелы не летают</a:t>
            </a:r>
            <a:r>
              <a:rPr lang="ru-RU" sz="2000" dirty="0" smtClean="0">
                <a:latin typeface="Century Gothic" pitchFamily="34" charset="0"/>
              </a:rPr>
              <a:t>» дневниковые записи Франца Кафки, содержат отрывки из задуманных рассказов, афоризмы, фантастические сценки, а также пьесу "Сторож склепа". Эти записи предоставляют уникальную возможность заглянуть в мир великого писателя, застав его в процессе становления, подслушать нескончаемый внутренний монолог. </a:t>
            </a:r>
            <a:br>
              <a:rPr lang="ru-RU" sz="2000" dirty="0" smtClean="0">
                <a:latin typeface="Century Gothic" pitchFamily="34" charset="0"/>
              </a:rPr>
            </a:br>
            <a:endParaRPr lang="ru-RU" sz="20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000504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entury Gothic" pitchFamily="34" charset="0"/>
              </a:rPr>
              <a:t>« — Да, у нас у всех крылья, но нам от них никакой пользы, и если бы мы могли их оборвать, мы сделали бы это». </a:t>
            </a:r>
          </a:p>
          <a:p>
            <a:pPr algn="r"/>
            <a:r>
              <a:rPr lang="ru-RU" sz="2000" b="1" dirty="0" smtClean="0">
                <a:latin typeface="Century Gothic" pitchFamily="34" charset="0"/>
              </a:rPr>
              <a:t>Ф. Кафка «Ангелы не летают»</a:t>
            </a:r>
            <a:endParaRPr lang="ru-RU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1357298"/>
            <a:ext cx="700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 Gothic" pitchFamily="34" charset="0"/>
              </a:rPr>
              <a:t>Завораживающий и загадочный Кафка экранизировался великое множество раз. Наверное, потому, что он дает возможность искромётно фантазировать сценаристам, режиссёрам, художникам с темой человеческого страха перед внешним миром, объединяя с всегда актуальной темой «маленького человека» в абсурдном мире реальности.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72866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Gothic" pitchFamily="34" charset="0"/>
              </a:rPr>
              <a:t>Большим поклонникам Кафки рекомендуем: </a:t>
            </a:r>
            <a:endParaRPr lang="en-US" sz="2000" dirty="0" smtClean="0">
              <a:latin typeface="Century Gothic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 «</a:t>
            </a:r>
            <a:r>
              <a:rPr lang="ru-RU" sz="2000" b="1" dirty="0" smtClean="0">
                <a:latin typeface="Century Gothic" pitchFamily="34" charset="0"/>
              </a:rPr>
              <a:t>Замок</a:t>
            </a:r>
            <a:r>
              <a:rPr lang="ru-RU" sz="2000" dirty="0" smtClean="0">
                <a:latin typeface="Century Gothic" pitchFamily="34" charset="0"/>
              </a:rPr>
              <a:t>» / </a:t>
            </a:r>
            <a:r>
              <a:rPr lang="ru-RU" sz="2000" dirty="0" err="1" smtClean="0">
                <a:latin typeface="Century Gothic" pitchFamily="34" charset="0"/>
              </a:rPr>
              <a:t>Das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Schloss</a:t>
            </a:r>
            <a:r>
              <a:rPr lang="ru-RU" sz="2000" dirty="0" smtClean="0">
                <a:latin typeface="Century Gothic" pitchFamily="34" charset="0"/>
              </a:rPr>
              <a:t> (Австрия, 1997), </a:t>
            </a:r>
            <a:r>
              <a:rPr lang="ru-RU" sz="2000" dirty="0" err="1" smtClean="0">
                <a:latin typeface="Century Gothic" pitchFamily="34" charset="0"/>
              </a:rPr>
              <a:t>реж</a:t>
            </a:r>
            <a:r>
              <a:rPr lang="ru-RU" sz="2000" dirty="0" smtClean="0">
                <a:latin typeface="Century Gothic" pitchFamily="34" charset="0"/>
              </a:rPr>
              <a:t>. Михаэль </a:t>
            </a:r>
            <a:r>
              <a:rPr lang="ru-RU" sz="2000" dirty="0" err="1" smtClean="0">
                <a:latin typeface="Century Gothic" pitchFamily="34" charset="0"/>
              </a:rPr>
              <a:t>Ханеке</a:t>
            </a:r>
            <a:r>
              <a:rPr lang="ru-RU" sz="2000" dirty="0" smtClean="0">
                <a:latin typeface="Century Gothic" pitchFamily="34" charset="0"/>
              </a:rPr>
              <a:t> /</a:t>
            </a:r>
            <a:r>
              <a:rPr lang="ru-RU" sz="2000" dirty="0" err="1" smtClean="0">
                <a:latin typeface="Century Gothic" pitchFamily="34" charset="0"/>
              </a:rPr>
              <a:t>Michael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Haneke</a:t>
            </a:r>
            <a:r>
              <a:rPr lang="ru-RU" sz="2000" dirty="0" smtClean="0">
                <a:latin typeface="Century Gothic" pitchFamily="34" charset="0"/>
              </a:rPr>
              <a:t>; 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smtClean="0">
                <a:latin typeface="Century Gothic" pitchFamily="34" charset="0"/>
              </a:rPr>
              <a:t>Замок</a:t>
            </a:r>
            <a:r>
              <a:rPr lang="ru-RU" sz="2000" dirty="0" smtClean="0">
                <a:latin typeface="Century Gothic" pitchFamily="34" charset="0"/>
              </a:rPr>
              <a:t>» (ФРГ, 1968), </a:t>
            </a:r>
            <a:r>
              <a:rPr lang="ru-RU" sz="2000" dirty="0" err="1" smtClean="0">
                <a:latin typeface="Century Gothic" pitchFamily="34" charset="0"/>
              </a:rPr>
              <a:t>реж</a:t>
            </a:r>
            <a:r>
              <a:rPr lang="ru-RU" sz="2000" dirty="0" smtClean="0">
                <a:latin typeface="Century Gothic" pitchFamily="34" charset="0"/>
              </a:rPr>
              <a:t>. Рудольф </a:t>
            </a:r>
            <a:r>
              <a:rPr lang="ru-RU" sz="2000" dirty="0" err="1" smtClean="0">
                <a:latin typeface="Century Gothic" pitchFamily="34" charset="0"/>
              </a:rPr>
              <a:t>Ноелте</a:t>
            </a:r>
            <a:r>
              <a:rPr lang="ru-RU" sz="2000" dirty="0" smtClean="0">
                <a:latin typeface="Century Gothic" pitchFamily="34" charset="0"/>
              </a:rPr>
              <a:t>; 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smtClean="0">
                <a:latin typeface="Century Gothic" pitchFamily="34" charset="0"/>
              </a:rPr>
              <a:t>Замок</a:t>
            </a:r>
            <a:r>
              <a:rPr lang="ru-RU" sz="2000" dirty="0" smtClean="0">
                <a:latin typeface="Century Gothic" pitchFamily="34" charset="0"/>
              </a:rPr>
              <a:t>» (Грузия, 1990), </a:t>
            </a:r>
            <a:r>
              <a:rPr lang="ru-RU" sz="2000" dirty="0" err="1" smtClean="0">
                <a:latin typeface="Century Gothic" pitchFamily="34" charset="0"/>
              </a:rPr>
              <a:t>реж</a:t>
            </a:r>
            <a:r>
              <a:rPr lang="ru-RU" sz="2000" dirty="0" smtClean="0">
                <a:latin typeface="Century Gothic" pitchFamily="34" charset="0"/>
              </a:rPr>
              <a:t>. </a:t>
            </a:r>
            <a:r>
              <a:rPr lang="ru-RU" sz="2000" dirty="0" err="1" smtClean="0">
                <a:latin typeface="Century Gothic" pitchFamily="34" charset="0"/>
              </a:rPr>
              <a:t>Дато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Джанелидзе</a:t>
            </a:r>
            <a:r>
              <a:rPr lang="ru-RU" sz="2000" dirty="0" smtClean="0">
                <a:latin typeface="Century Gothic" pitchFamily="34" charset="0"/>
              </a:rPr>
              <a:t>; 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smtClean="0">
                <a:latin typeface="Century Gothic" pitchFamily="34" charset="0"/>
              </a:rPr>
              <a:t>Замок</a:t>
            </a:r>
            <a:r>
              <a:rPr lang="ru-RU" sz="2000" dirty="0" smtClean="0">
                <a:latin typeface="Century Gothic" pitchFamily="34" charset="0"/>
              </a:rPr>
              <a:t>» (Россия-Германия-Франция, 1994), </a:t>
            </a:r>
            <a:r>
              <a:rPr lang="ru-RU" sz="2000" dirty="0" err="1" smtClean="0">
                <a:latin typeface="Century Gothic" pitchFamily="34" charset="0"/>
              </a:rPr>
              <a:t>реж</a:t>
            </a:r>
            <a:r>
              <a:rPr lang="ru-RU" sz="2000" dirty="0" smtClean="0">
                <a:latin typeface="Century Gothic" pitchFamily="34" charset="0"/>
              </a:rPr>
              <a:t>. А. Балабанов, </a:t>
            </a:r>
            <a:br>
              <a:rPr lang="ru-RU" sz="2000" dirty="0" smtClean="0">
                <a:latin typeface="Century Gothic" pitchFamily="34" charset="0"/>
              </a:rPr>
            </a:br>
            <a:endParaRPr lang="en-US" sz="2000" dirty="0" smtClean="0">
              <a:latin typeface="Century Gothic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smtClean="0">
                <a:latin typeface="Century Gothic" pitchFamily="34" charset="0"/>
              </a:rPr>
              <a:t>Процесс</a:t>
            </a:r>
            <a:r>
              <a:rPr lang="ru-RU" sz="2000" dirty="0" smtClean="0">
                <a:latin typeface="Century Gothic" pitchFamily="34" charset="0"/>
              </a:rPr>
              <a:t>» («</a:t>
            </a:r>
            <a:r>
              <a:rPr lang="ru-RU" sz="2000" dirty="0" err="1" smtClean="0">
                <a:latin typeface="Century Gothic" pitchFamily="34" charset="0"/>
              </a:rPr>
              <a:t>The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Trial</a:t>
            </a:r>
            <a:r>
              <a:rPr lang="ru-RU" sz="2000" dirty="0" smtClean="0">
                <a:latin typeface="Century Gothic" pitchFamily="34" charset="0"/>
              </a:rPr>
              <a:t>», Германия-Италия-Франция, 1963), </a:t>
            </a:r>
            <a:r>
              <a:rPr lang="ru-RU" sz="2000" dirty="0" err="1" smtClean="0">
                <a:latin typeface="Century Gothic" pitchFamily="34" charset="0"/>
              </a:rPr>
              <a:t>реж</a:t>
            </a:r>
            <a:r>
              <a:rPr lang="ru-RU" sz="2000" dirty="0" smtClean="0">
                <a:latin typeface="Century Gothic" pitchFamily="34" charset="0"/>
              </a:rPr>
              <a:t>. </a:t>
            </a:r>
            <a:r>
              <a:rPr lang="ru-RU" sz="2000" dirty="0" err="1" smtClean="0">
                <a:latin typeface="Century Gothic" pitchFamily="34" charset="0"/>
              </a:rPr>
              <a:t>Орсон</a:t>
            </a:r>
            <a:r>
              <a:rPr lang="ru-RU" sz="2000" dirty="0" smtClean="0">
                <a:latin typeface="Century Gothic" pitchFamily="34" charset="0"/>
              </a:rPr>
              <a:t> Уэллс (</a:t>
            </a:r>
            <a:r>
              <a:rPr lang="ru-RU" sz="2000" dirty="0" err="1" smtClean="0">
                <a:latin typeface="Century Gothic" pitchFamily="34" charset="0"/>
              </a:rPr>
              <a:t>Orson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Welles</a:t>
            </a:r>
            <a:r>
              <a:rPr lang="ru-RU" sz="2000" dirty="0" smtClean="0">
                <a:latin typeface="Century Gothic" pitchFamily="34" charset="0"/>
              </a:rPr>
              <a:t>);              «</a:t>
            </a:r>
            <a:r>
              <a:rPr lang="ru-RU" sz="2000" b="1" dirty="0" smtClean="0">
                <a:latin typeface="Century Gothic" pitchFamily="34" charset="0"/>
              </a:rPr>
              <a:t>Процесс</a:t>
            </a:r>
            <a:r>
              <a:rPr lang="ru-RU" sz="2000" dirty="0" smtClean="0">
                <a:latin typeface="Century Gothic" pitchFamily="34" charset="0"/>
              </a:rPr>
              <a:t>» («</a:t>
            </a:r>
            <a:r>
              <a:rPr lang="ru-RU" sz="2000" dirty="0" err="1" smtClean="0">
                <a:latin typeface="Century Gothic" pitchFamily="34" charset="0"/>
              </a:rPr>
              <a:t>The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Trial</a:t>
            </a:r>
            <a:r>
              <a:rPr lang="ru-RU" sz="2000" dirty="0" smtClean="0">
                <a:latin typeface="Century Gothic" pitchFamily="34" charset="0"/>
              </a:rPr>
              <a:t>», Великобритания, 1993), </a:t>
            </a:r>
            <a:r>
              <a:rPr lang="ru-RU" sz="2000" dirty="0" err="1" smtClean="0">
                <a:latin typeface="Century Gothic" pitchFamily="34" charset="0"/>
              </a:rPr>
              <a:t>реж</a:t>
            </a:r>
            <a:r>
              <a:rPr lang="ru-RU" sz="2000" dirty="0" smtClean="0">
                <a:latin typeface="Century Gothic" pitchFamily="34" charset="0"/>
              </a:rPr>
              <a:t>. Дэвид </a:t>
            </a:r>
            <a:r>
              <a:rPr lang="ru-RU" sz="2000" dirty="0" err="1" smtClean="0">
                <a:latin typeface="Century Gothic" pitchFamily="34" charset="0"/>
              </a:rPr>
              <a:t>Хью</a:t>
            </a:r>
            <a:r>
              <a:rPr lang="ru-RU" sz="2000" dirty="0" smtClean="0">
                <a:latin typeface="Century Gothic" pitchFamily="34" charset="0"/>
              </a:rPr>
              <a:t> Джонс — наиболее известная и любимая всеми экранизация;  </a:t>
            </a:r>
            <a:br>
              <a:rPr lang="ru-RU" sz="2000" dirty="0" smtClean="0">
                <a:latin typeface="Century Gothic" pitchFamily="34" charset="0"/>
              </a:rPr>
            </a:br>
            <a:endParaRPr lang="en-US" sz="2000" dirty="0" smtClean="0">
              <a:latin typeface="Century Gothic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smtClean="0">
                <a:latin typeface="Century Gothic" pitchFamily="34" charset="0"/>
              </a:rPr>
              <a:t>Классовые отношения</a:t>
            </a:r>
            <a:r>
              <a:rPr lang="ru-RU" sz="2000" dirty="0" smtClean="0">
                <a:latin typeface="Century Gothic" pitchFamily="34" charset="0"/>
              </a:rPr>
              <a:t>» (Германия, 1983), </a:t>
            </a:r>
            <a:r>
              <a:rPr lang="ru-RU" sz="2000" dirty="0" err="1" smtClean="0">
                <a:latin typeface="Century Gothic" pitchFamily="34" charset="0"/>
              </a:rPr>
              <a:t>реж</a:t>
            </a:r>
            <a:r>
              <a:rPr lang="ru-RU" sz="2000" dirty="0" smtClean="0">
                <a:latin typeface="Century Gothic" pitchFamily="34" charset="0"/>
              </a:rPr>
              <a:t>. Жан-Мари </a:t>
            </a:r>
            <a:r>
              <a:rPr lang="ru-RU" sz="2000" dirty="0" err="1" smtClean="0">
                <a:latin typeface="Century Gothic" pitchFamily="34" charset="0"/>
              </a:rPr>
              <a:t>Штрауб</a:t>
            </a:r>
            <a:r>
              <a:rPr lang="ru-RU" sz="2000" dirty="0" smtClean="0">
                <a:latin typeface="Century Gothic" pitchFamily="34" charset="0"/>
              </a:rPr>
              <a:t> и Даниэль </a:t>
            </a:r>
            <a:r>
              <a:rPr lang="ru-RU" sz="2000" dirty="0" err="1" smtClean="0">
                <a:latin typeface="Century Gothic" pitchFamily="34" charset="0"/>
              </a:rPr>
              <a:t>Юйе</a:t>
            </a:r>
            <a:r>
              <a:rPr lang="ru-RU" sz="2000" dirty="0" smtClean="0">
                <a:latin typeface="Century Gothic" pitchFamily="34" charset="0"/>
              </a:rPr>
              <a:t>. По мотивам романа «Америка (Пропавший без вести)»</a:t>
            </a:r>
            <a:endParaRPr lang="ru-RU" sz="2000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6215106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latin typeface="Century Gothic" pitchFamily="34" charset="0"/>
              </a:rPr>
              <a:t>Самые популярные сборники </a:t>
            </a:r>
            <a:r>
              <a:rPr lang="ru-RU" sz="4000" dirty="0" smtClean="0">
                <a:latin typeface="Century Gothic" pitchFamily="34" charset="0"/>
              </a:rPr>
              <a:t>– </a:t>
            </a:r>
            <a:r>
              <a:rPr lang="ru-RU" sz="4000" dirty="0" smtClean="0">
                <a:latin typeface="Century Gothic" pitchFamily="34" charset="0"/>
              </a:rPr>
              <a:t>«</a:t>
            </a:r>
            <a:r>
              <a:rPr lang="ru-RU" sz="4000" b="1" dirty="0" smtClean="0">
                <a:solidFill>
                  <a:srgbClr val="7030A0"/>
                </a:solidFill>
                <a:latin typeface="Century Gothic" pitchFamily="34" charset="0"/>
              </a:rPr>
              <a:t>Сельский врач</a:t>
            </a:r>
            <a:r>
              <a:rPr lang="ru-RU" sz="4000" dirty="0" smtClean="0">
                <a:latin typeface="Century Gothic" pitchFamily="34" charset="0"/>
              </a:rPr>
              <a:t>»</a:t>
            </a:r>
            <a:r>
              <a:rPr lang="ru-RU" sz="4000" dirty="0" smtClean="0">
                <a:latin typeface="Century Gothic" pitchFamily="34" charset="0"/>
              </a:rPr>
              <a:t>, «</a:t>
            </a:r>
            <a:r>
              <a:rPr lang="ru-RU" sz="4000" b="1" dirty="0" smtClean="0">
                <a:solidFill>
                  <a:srgbClr val="7030A0"/>
                </a:solidFill>
                <a:latin typeface="Century Gothic" pitchFamily="34" charset="0"/>
              </a:rPr>
              <a:t>Кары</a:t>
            </a:r>
            <a:r>
              <a:rPr lang="ru-RU" sz="4000" dirty="0" smtClean="0">
                <a:latin typeface="Century Gothic" pitchFamily="34" charset="0"/>
              </a:rPr>
              <a:t>» </a:t>
            </a:r>
            <a:r>
              <a:rPr lang="ru-RU" sz="4000" dirty="0" smtClean="0">
                <a:latin typeface="Century Gothic" pitchFamily="34" charset="0"/>
              </a:rPr>
              <a:t>и </a:t>
            </a:r>
            <a:r>
              <a:rPr lang="ru-RU" sz="4000" dirty="0" smtClean="0">
                <a:latin typeface="Century Gothic" pitchFamily="34" charset="0"/>
              </a:rPr>
              <a:t>«</a:t>
            </a:r>
            <a:r>
              <a:rPr lang="ru-RU" sz="4000" b="1" dirty="0" err="1" smtClean="0">
                <a:solidFill>
                  <a:srgbClr val="7030A0"/>
                </a:solidFill>
                <a:latin typeface="Century Gothic" pitchFamily="34" charset="0"/>
              </a:rPr>
              <a:t>Голодарь</a:t>
            </a:r>
            <a:r>
              <a:rPr lang="ru-RU" sz="4000" dirty="0" smtClean="0">
                <a:latin typeface="Century Gothic" pitchFamily="34" charset="0"/>
              </a:rPr>
              <a:t>». </a:t>
            </a:r>
            <a:r>
              <a:rPr lang="ru-RU" sz="4000" dirty="0" smtClean="0">
                <a:latin typeface="Century Gothic" pitchFamily="34" charset="0"/>
              </a:rPr>
              <a:t/>
            </a:r>
            <a:br>
              <a:rPr lang="ru-RU" sz="4000" dirty="0" smtClean="0">
                <a:latin typeface="Century Gothic" pitchFamily="34" charset="0"/>
              </a:rPr>
            </a:br>
            <a:r>
              <a:rPr lang="ru-RU" sz="4000" dirty="0" smtClean="0">
                <a:latin typeface="Century Gothic" pitchFamily="34" charset="0"/>
              </a:rPr>
              <a:t>Романы </a:t>
            </a:r>
            <a:r>
              <a:rPr lang="ru-RU" sz="4000" dirty="0" smtClean="0">
                <a:latin typeface="Century Gothic" pitchFamily="34" charset="0"/>
              </a:rPr>
              <a:t>– «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Америка</a:t>
            </a:r>
            <a:r>
              <a:rPr lang="ru-RU" sz="4000" dirty="0" smtClean="0">
                <a:latin typeface="Century Gothic" pitchFamily="34" charset="0"/>
              </a:rPr>
              <a:t>», «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Процесс</a:t>
            </a:r>
            <a:r>
              <a:rPr lang="ru-RU" sz="4000" dirty="0" smtClean="0">
                <a:latin typeface="Century Gothic" pitchFamily="34" charset="0"/>
              </a:rPr>
              <a:t>», «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Замок</a:t>
            </a:r>
            <a:r>
              <a:rPr lang="ru-RU" sz="4000" dirty="0" smtClean="0">
                <a:latin typeface="Century Gothic" pitchFamily="34" charset="0"/>
              </a:rPr>
              <a:t>».</a:t>
            </a:r>
            <a:r>
              <a:rPr lang="ru-RU" sz="4000" dirty="0" smtClean="0">
                <a:latin typeface="Century Gothic" pitchFamily="34" charset="0"/>
              </a:rPr>
              <a:t/>
            </a:r>
            <a:br>
              <a:rPr lang="ru-RU" sz="4000" dirty="0" smtClean="0">
                <a:latin typeface="Century Gothic" pitchFamily="34" charset="0"/>
              </a:rPr>
            </a:br>
            <a:r>
              <a:rPr lang="ru-RU" sz="4000" dirty="0" smtClean="0">
                <a:latin typeface="Century Gothic" pitchFamily="34" charset="0"/>
              </a:rPr>
              <a:t>Дневниковые записи - «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Ангелы не летают</a:t>
            </a:r>
            <a:r>
              <a:rPr lang="ru-RU" sz="4000" dirty="0" smtClean="0">
                <a:latin typeface="Century Gothic" pitchFamily="34" charset="0"/>
              </a:rPr>
              <a:t>». </a:t>
            </a:r>
            <a:br>
              <a:rPr lang="ru-RU" sz="4000" dirty="0" smtClean="0">
                <a:latin typeface="Century Gothic" pitchFamily="34" charset="0"/>
              </a:rPr>
            </a:br>
            <a:endParaRPr lang="ru-RU" sz="4000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images-anime.mikomi.org/images/sized/400/600/1884.12206538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f.kinozon.tv/%D0%BA%D0%B0%D0%B4%D1%80%D1%8B/97868/%D0%A1%D0%B5%D0%BB%D1%8C%D1%81%D0%BA%D0%B8%D0%B9_%D0%B2%D1%80%D0%B0%D1%87-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85794"/>
            <a:ext cx="76438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entury Gothic" pitchFamily="34" charset="0"/>
              </a:rPr>
              <a:t> «Я был в крайнем затруднении, надо было срочно выезжать, в деревне за десять миль ждал меня тяжелобольной, на всем пространстве между ним и мною мела непроглядная вьюга, у меня имелась повозка, легкая, на высоких колесах, как раз то, что нужно для наших сельских дорог, запахнувшись в шубу, с </a:t>
            </a:r>
            <a:r>
              <a:rPr lang="ru-RU" sz="1600" dirty="0" err="1" smtClean="0">
                <a:latin typeface="Century Gothic" pitchFamily="34" charset="0"/>
              </a:rPr>
              <a:t>саквояжиком</a:t>
            </a:r>
            <a:r>
              <a:rPr lang="ru-RU" sz="1600" dirty="0" smtClean="0">
                <a:latin typeface="Century Gothic" pitchFamily="34" charset="0"/>
              </a:rPr>
              <a:t> в руке, я стоял среди двора, готовый ехать, но лошади, лошади у меня не было! </a:t>
            </a:r>
          </a:p>
          <a:p>
            <a:pPr algn="just"/>
            <a:r>
              <a:rPr lang="ru-RU" sz="1600" dirty="0" smtClean="0">
                <a:latin typeface="Century Gothic" pitchFamily="34" charset="0"/>
              </a:rPr>
              <a:t>Моя собственная лошадка, не выдержав тягот и лишений этой суровой зимы, околела прошлой ночью, служанка бросилась в деревню поискать, не даст ли мне кто коня, безнадежная попытка, как я и предвидел,- и все гуще заносимый снегом и все больше цепенея в неподвижности, я бесцельно стоял и ждал. </a:t>
            </a:r>
          </a:p>
          <a:p>
            <a:pPr algn="just"/>
            <a:r>
              <a:rPr lang="ru-RU" sz="1600" dirty="0" smtClean="0">
                <a:latin typeface="Century Gothic" pitchFamily="34" charset="0"/>
              </a:rPr>
              <a:t>Но вот и служанка, одна, она еще в воротах помахала мне фонарем, ну еще бы, сейчас, да в такую дорогу разве кто одолжит мне лошадь! Я еще раз прошелся по двору, но так ничего и не придумал, озабоченный, я по рассеянности толкнул ногой шаткую дверцу, ведущую в заброшенный свиной хлев. </a:t>
            </a:r>
          </a:p>
          <a:p>
            <a:pPr algn="just"/>
            <a:r>
              <a:rPr lang="ru-RU" sz="1600" dirty="0" smtClean="0">
                <a:latin typeface="Century Gothic" pitchFamily="34" charset="0"/>
              </a:rPr>
              <a:t>Она открылась и захлопала на петлях. Из хлева понесло теплом и словно бы лошадиным духом. Тусклый фонарь качался на веревке, подвешенной к потолку. В низеньком чуланчике, согнувшись в три погибели, сидел какой-то дюжий малый, он повернулся и уставил на меня свои </a:t>
            </a:r>
            <a:r>
              <a:rPr lang="ru-RU" sz="1600" dirty="0" err="1" smtClean="0">
                <a:latin typeface="Century Gothic" pitchFamily="34" charset="0"/>
              </a:rPr>
              <a:t>голубые</a:t>
            </a:r>
            <a:r>
              <a:rPr lang="ru-RU" sz="1600" dirty="0" smtClean="0">
                <a:latin typeface="Century Gothic" pitchFamily="34" charset="0"/>
              </a:rPr>
              <a:t> глаза. - Прикажете запрягать?- спросил он, выползая на </a:t>
            </a:r>
            <a:r>
              <a:rPr lang="ru-RU" sz="1600" dirty="0" smtClean="0">
                <a:latin typeface="Century Gothic" pitchFamily="34" charset="0"/>
              </a:rPr>
              <a:t>четвереньках». </a:t>
            </a:r>
            <a:r>
              <a:rPr lang="ru-RU" sz="1600" dirty="0" smtClean="0">
                <a:latin typeface="Century Gothic" pitchFamily="34" charset="0"/>
              </a:rPr>
              <a:t>«Сельский врач», </a:t>
            </a:r>
            <a:r>
              <a:rPr lang="ru-RU" sz="1600" dirty="0" smtClean="0">
                <a:latin typeface="Century Gothic" pitchFamily="34" charset="0"/>
              </a:rPr>
              <a:t>1917 г.</a:t>
            </a:r>
            <a:endParaRPr lang="ru-RU" sz="1600" dirty="0" smtClean="0">
              <a:latin typeface="Century Gothic" pitchFamily="34" charset="0"/>
            </a:endParaRPr>
          </a:p>
          <a:p>
            <a:pPr algn="just"/>
            <a:r>
              <a:rPr lang="ru-RU" sz="1600" dirty="0" smtClean="0">
                <a:latin typeface="Century Gothic" pitchFamily="34" charset="0"/>
              </a:rPr>
              <a:t> </a:t>
            </a:r>
          </a:p>
          <a:p>
            <a:pPr algn="just"/>
            <a:endParaRPr lang="ru-RU" sz="1600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lcy;&amp;ocy;&amp;zhcy;&amp;kcy;&amp;acy; &amp;kcy;&amp;ncy;&amp;icy;&amp;gcy;&amp;icy; '&amp;Scy;&amp;iecy;&amp;lcy;&amp;softcy;&amp;scy;&amp;kcy;&amp;icy;&amp;jcy; &amp;vcy;&amp;rcy;&amp;acy;&amp;chcy; (&amp;scy;&amp;bcy;&amp;ocy;&amp;rcy;&amp;ncy;&amp;icy;&amp;kcy;)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500462" cy="52506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762000" dist="50800" dir="5400000" algn="ctr" rotWithShape="0">
              <a:srgbClr val="000000">
                <a:alpha val="64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1214422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entury Gothic" pitchFamily="34" charset="0"/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  <a:latin typeface="Century Gothic" pitchFamily="34" charset="0"/>
              </a:rPr>
              <a:t>Сельский врач</a:t>
            </a:r>
            <a:r>
              <a:rPr lang="ru-RU" sz="3600" dirty="0" smtClean="0">
                <a:latin typeface="Century Gothic" pitchFamily="34" charset="0"/>
              </a:rPr>
              <a:t>» похож на записанный сон. Но Кафка не записывал сны. Он их сочинял….</a:t>
            </a:r>
            <a:endParaRPr lang="ru-RU" sz="3600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льский врач1.jpg"/>
          <p:cNvPicPr>
            <a:picLocks noChangeAspect="1"/>
          </p:cNvPicPr>
          <p:nvPr/>
        </p:nvPicPr>
        <p:blipFill>
          <a:blip r:embed="rId2"/>
          <a:srcRect r="2357"/>
          <a:stretch>
            <a:fillRect/>
          </a:stretch>
        </p:blipFill>
        <p:spPr>
          <a:xfrm>
            <a:off x="4786314" y="3929066"/>
            <a:ext cx="4143404" cy="23574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33400" dist="50800" dir="5400000" algn="ctr" rotWithShape="0">
              <a:srgbClr val="000000">
                <a:alpha val="54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30232" y="285728"/>
            <a:ext cx="7635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Иллюстрации из мультфильма «</a:t>
            </a:r>
            <a:r>
              <a:rPr lang="ru-RU" sz="2400" b="1" dirty="0" smtClean="0">
                <a:solidFill>
                  <a:srgbClr val="7030A0"/>
                </a:solidFill>
                <a:latin typeface="Century Gothic" pitchFamily="34" charset="0"/>
              </a:rPr>
              <a:t>Сельский врач</a:t>
            </a:r>
            <a:r>
              <a:rPr lang="ru-RU" sz="2400" dirty="0" smtClean="0">
                <a:latin typeface="Century Gothic" pitchFamily="34" charset="0"/>
              </a:rPr>
              <a:t>»</a:t>
            </a:r>
          </a:p>
          <a:p>
            <a:pPr algn="ctr"/>
            <a:r>
              <a:rPr lang="ru-RU" sz="2400" dirty="0" smtClean="0">
                <a:latin typeface="Century Gothic" pitchFamily="34" charset="0"/>
              </a:rPr>
              <a:t>режиссера </a:t>
            </a:r>
            <a:r>
              <a:rPr lang="ru-RU" sz="2400" dirty="0" err="1" smtClean="0">
                <a:latin typeface="Century Gothic" pitchFamily="34" charset="0"/>
              </a:rPr>
              <a:t>Кодзи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Ямамуре</a:t>
            </a:r>
            <a:r>
              <a:rPr lang="ru-RU" sz="2400" dirty="0" smtClean="0">
                <a:latin typeface="Century Gothic" pitchFamily="34" charset="0"/>
              </a:rPr>
              <a:t>  </a:t>
            </a:r>
          </a:p>
        </p:txBody>
      </p:sp>
      <p:pic>
        <p:nvPicPr>
          <p:cNvPr id="6" name="Рисунок 5" descr="Сельский врач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57298"/>
            <a:ext cx="4191031" cy="23574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47700" dist="50800" dir="5400000" algn="ctr" rotWithShape="0">
              <a:srgbClr val="000000">
                <a:alpha val="39000"/>
              </a:srgbClr>
            </a:outerShdw>
          </a:effectLst>
        </p:spPr>
      </p:pic>
      <p:pic>
        <p:nvPicPr>
          <p:cNvPr id="7" name="Рисунок 6" descr="Сельский врач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929066"/>
            <a:ext cx="4214842" cy="234157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09600" dist="5080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8" name="Рисунок 7" descr="Сельский врач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357298"/>
            <a:ext cx="4214842" cy="237084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79400" dist="50800" dir="5400000" algn="ctr" rotWithShape="0">
              <a:srgbClr val="000000">
                <a:alpha val="86000"/>
              </a:srgbClr>
            </a:outerShdw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714356"/>
            <a:ext cx="4572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entury Gothic" pitchFamily="34" charset="0"/>
              </a:rPr>
              <a:t>Кары</a:t>
            </a:r>
            <a:r>
              <a:rPr lang="ru-RU" sz="2400" dirty="0" smtClean="0">
                <a:latin typeface="Century Gothic" pitchFamily="34" charset="0"/>
              </a:rPr>
              <a:t> - т.е. </a:t>
            </a:r>
            <a:r>
              <a:rPr lang="ru-RU" sz="2400" b="1" dirty="0" smtClean="0">
                <a:latin typeface="Century Gothic" pitchFamily="34" charset="0"/>
              </a:rPr>
              <a:t>Наказание</a:t>
            </a:r>
            <a:r>
              <a:rPr lang="ru-RU" sz="2400" dirty="0" smtClean="0">
                <a:latin typeface="Century Gothic" pitchFamily="34" charset="0"/>
              </a:rPr>
              <a:t>. Фантастика и реальность -  все переплетается в сборнике, который включает в себя три рассказа: «Приговор», «Превращение», «В поселении осужденных».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Century Gothic" pitchFamily="34" charset="0"/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  <a:latin typeface="Century Gothic" pitchFamily="34" charset="0"/>
              </a:rPr>
              <a:t>Превращение</a:t>
            </a:r>
            <a:r>
              <a:rPr lang="ru-RU" sz="2400" dirty="0" smtClean="0">
                <a:latin typeface="Century Gothic" pitchFamily="34" charset="0"/>
              </a:rPr>
              <a:t>» Франка Кафки – одно из самых жутких произведений мировой литературы.  </a:t>
            </a:r>
          </a:p>
        </p:txBody>
      </p:sp>
      <p:pic>
        <p:nvPicPr>
          <p:cNvPr id="9" name="Рисунок 8" descr="Превращение об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78637"/>
            <a:ext cx="3143272" cy="51078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84200" dist="50800" dir="5400000" algn="ctr" rotWithShape="0">
              <a:srgbClr val="000000">
                <a:alpha val="48000"/>
              </a:srgbClr>
            </a:outerShdw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вращение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3357586" cy="33575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85800" dist="50800" dir="5400000" algn="ctr" rotWithShape="0">
              <a:srgbClr val="000000">
                <a:alpha val="62000"/>
              </a:srgbClr>
            </a:outerShdw>
          </a:effectLst>
        </p:spPr>
      </p:pic>
      <p:pic>
        <p:nvPicPr>
          <p:cNvPr id="5" name="Рисунок 4" descr="Превращение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857232"/>
            <a:ext cx="4664167" cy="332710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12800" dist="50800" dir="7620000" sx="108000" sy="108000" algn="ctr" rotWithShape="0">
              <a:srgbClr val="000000">
                <a:alpha val="4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214290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 Gothic" pitchFamily="34" charset="0"/>
              </a:rPr>
              <a:t>Иллюстрации к рассказу Ф. Кафки "</a:t>
            </a:r>
            <a:r>
              <a:rPr 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Превращение</a:t>
            </a:r>
            <a:r>
              <a:rPr lang="ru-RU" sz="2000" dirty="0" smtClean="0">
                <a:latin typeface="Century Gothic" pitchFamily="34" charset="0"/>
              </a:rPr>
              <a:t>"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8" name="Рисунок 7" descr="Превращение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500570"/>
            <a:ext cx="4505325" cy="17907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58800" dist="50800" dir="5400000" algn="ctr" rotWithShape="0">
              <a:srgbClr val="000000">
                <a:alpha val="4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628" y="4572008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3 июля 2013 г. заставка в </a:t>
            </a:r>
            <a:r>
              <a:rPr lang="ru-RU" dirty="0" err="1" smtClean="0">
                <a:latin typeface="Century Gothic" pitchFamily="34" charset="0"/>
              </a:rPr>
              <a:t>Google</a:t>
            </a:r>
            <a:r>
              <a:rPr lang="ru-RU" dirty="0" smtClean="0">
                <a:latin typeface="Century Gothic" pitchFamily="34" charset="0"/>
              </a:rPr>
              <a:t> была посвящена 130-летию со дня рождения Франца Кафки и была сделана на тему знаменитого </a:t>
            </a:r>
            <a:r>
              <a:rPr lang="ru-RU" dirty="0" smtClean="0">
                <a:latin typeface="Century Gothic" pitchFamily="34" charset="0"/>
              </a:rPr>
              <a:t>«Превращения». 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вращение Набоко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643050"/>
            <a:ext cx="7239004" cy="408486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11200" dist="50800" dir="5400000" algn="ctr" rotWithShape="0">
              <a:srgbClr val="000000">
                <a:alpha val="59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8662" y="500042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Черновые наброски В. Набокова </a:t>
            </a:r>
            <a:r>
              <a:rPr lang="en-US" dirty="0" smtClean="0">
                <a:latin typeface="Century Gothic" pitchFamily="34" charset="0"/>
              </a:rPr>
              <a:t>“</a:t>
            </a:r>
            <a:r>
              <a:rPr lang="ru-RU" dirty="0" smtClean="0">
                <a:latin typeface="Century Gothic" pitchFamily="34" charset="0"/>
              </a:rPr>
              <a:t>Ф.Кафка «</a:t>
            </a:r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Превращение</a:t>
            </a:r>
            <a:r>
              <a:rPr lang="ru-RU" dirty="0" smtClean="0">
                <a:latin typeface="Century Gothic" pitchFamily="34" charset="0"/>
              </a:rPr>
              <a:t>»</a:t>
            </a:r>
            <a:r>
              <a:rPr lang="en-US" dirty="0" smtClean="0">
                <a:latin typeface="Century Gothic" pitchFamily="34" charset="0"/>
              </a:rPr>
              <a:t>”</a:t>
            </a:r>
            <a:r>
              <a:rPr lang="ru-RU" dirty="0" smtClean="0">
                <a:latin typeface="Century Gothic" pitchFamily="34" charset="0"/>
              </a:rPr>
              <a:t> (В.Набоков </a:t>
            </a:r>
            <a:r>
              <a:rPr lang="ru-RU" dirty="0" smtClean="0">
                <a:latin typeface="Century Gothic" pitchFamily="34" charset="0"/>
              </a:rPr>
              <a:t>«</a:t>
            </a:r>
            <a:r>
              <a:rPr lang="ru-RU" dirty="0" smtClean="0">
                <a:latin typeface="Century Gothic" pitchFamily="34" charset="0"/>
              </a:rPr>
              <a:t>Лекции </a:t>
            </a:r>
            <a:r>
              <a:rPr lang="ru-RU" dirty="0" smtClean="0">
                <a:latin typeface="Century Gothic" pitchFamily="34" charset="0"/>
              </a:rPr>
              <a:t>по зарубежной </a:t>
            </a:r>
            <a:r>
              <a:rPr lang="ru-RU" dirty="0" smtClean="0">
                <a:latin typeface="Century Gothic" pitchFamily="34" charset="0"/>
              </a:rPr>
              <a:t>литературе». </a:t>
            </a:r>
            <a:r>
              <a:rPr lang="ru-RU" dirty="0" smtClean="0">
                <a:latin typeface="Century Gothic" pitchFamily="34" charset="0"/>
              </a:rPr>
              <a:t>М., </a:t>
            </a:r>
            <a:r>
              <a:rPr lang="ru-RU" dirty="0" smtClean="0">
                <a:latin typeface="Century Gothic" pitchFamily="34" charset="0"/>
              </a:rPr>
              <a:t>1998. </a:t>
            </a:r>
            <a:r>
              <a:rPr lang="ru-RU" dirty="0" smtClean="0">
                <a:latin typeface="Century Gothic" pitchFamily="34" charset="0"/>
              </a:rPr>
              <a:t>с. 333)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642918"/>
            <a:ext cx="43577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  <a:latin typeface="Century Gothic" pitchFamily="34" charset="0"/>
              </a:rPr>
              <a:t>Голодарь</a:t>
            </a:r>
            <a:r>
              <a:rPr lang="ru-RU" sz="2000" dirty="0" smtClean="0">
                <a:latin typeface="Century Gothic" pitchFamily="34" charset="0"/>
              </a:rPr>
              <a:t>» - одна из самых последних новелл Ф.Кафки.</a:t>
            </a:r>
          </a:p>
          <a:p>
            <a:pPr algn="just">
              <a:spcAft>
                <a:spcPts val="600"/>
              </a:spcAft>
            </a:pPr>
            <a:r>
              <a:rPr lang="ru-RU" sz="2000" dirty="0" err="1" smtClean="0">
                <a:latin typeface="Century Gothic" pitchFamily="34" charset="0"/>
              </a:rPr>
              <a:t>Голодарь</a:t>
            </a:r>
            <a:r>
              <a:rPr lang="ru-RU" sz="2000" dirty="0" smtClean="0">
                <a:latin typeface="Century Gothic" pitchFamily="34" charset="0"/>
              </a:rPr>
              <a:t> – Мастер голода, профессией которого является многодневное голодание.</a:t>
            </a:r>
            <a:endParaRPr lang="en-US" sz="2000" dirty="0" smtClean="0">
              <a:latin typeface="Century Gothic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Century Gothic" pitchFamily="34" charset="0"/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  <a:latin typeface="Century Gothic" pitchFamily="34" charset="0"/>
              </a:rPr>
              <a:t>Голодарь</a:t>
            </a:r>
            <a:r>
              <a:rPr lang="ru-RU" sz="2000" dirty="0" smtClean="0">
                <a:latin typeface="Century Gothic" pitchFamily="34" charset="0"/>
              </a:rPr>
              <a:t>» - самая истинная, проникновенная, благоуханная вещь этого мечтательного и добродетельного человека, который к тому же стал непостижимым мастером и повелителем царства немецкого языка», - писал Г.Гессе  в своей книге «Письма по кругу» о рассказе Франца Кафки. 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5" name="Рисунок 4" descr="Голодарь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3643338" cy="546500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20700" dist="50800" dir="5400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1003</Words>
  <Application>Microsoft Office PowerPoint</Application>
  <PresentationFormat>Экран (4:3)</PresentationFormat>
  <Paragraphs>57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Самые популярные сборники – «Сельский врач», «Кары» и «Голодарь».  Романы – «Америка», «Процесс», «Замок». Дневниковые записи - «Ангелы не летают».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Snikitashina</dc:creator>
  <cp:lastModifiedBy>Snikitashina</cp:lastModifiedBy>
  <cp:revision>133</cp:revision>
  <dcterms:created xsi:type="dcterms:W3CDTF">2017-10-11T10:03:58Z</dcterms:created>
  <dcterms:modified xsi:type="dcterms:W3CDTF">2018-01-30T07:57:46Z</dcterms:modified>
</cp:coreProperties>
</file>